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431" r:id="rId3"/>
    <p:sldId id="429" r:id="rId4"/>
    <p:sldId id="305" r:id="rId5"/>
    <p:sldId id="456" r:id="rId6"/>
    <p:sldId id="457" r:id="rId7"/>
    <p:sldId id="459" r:id="rId8"/>
    <p:sldId id="458" r:id="rId9"/>
    <p:sldId id="460" r:id="rId10"/>
    <p:sldId id="428" r:id="rId11"/>
    <p:sldId id="45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89015" autoAdjust="0"/>
  </p:normalViewPr>
  <p:slideViewPr>
    <p:cSldViewPr snapToGrid="0">
      <p:cViewPr varScale="1">
        <p:scale>
          <a:sx n="77" d="100"/>
          <a:sy n="77" d="100"/>
        </p:scale>
        <p:origin x="773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E55BC418-A1F8-4982-BD50-E5874FA7E4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D4E08C96-01C2-4D3A-A314-0268C57BB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Основные возможности системы программ «1С:Образование 5. Школа» соответствуют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DA7E2A6B-BC7B-4124-A469-222C1233A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80DC40-F330-4FD0-8AFF-B6E6D61E2E0F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10</a:t>
            </a:fld>
            <a:endParaRPr lang="ru-RU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1c.ru/news/info.jsp?id=2751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brazovanie.1c.ru/education/cloud/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s://www.mk.ru/social/2020/09/25/vozmozhnost-vozvrata-distancionnogo-obucheniya-v-shkoly-ocenili-eksperty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regnum.ru/news/society/3075619.html" TargetMode="External"/><Relationship Id="rId4" Type="http://schemas.openxmlformats.org/officeDocument/2006/relationships/hyperlink" Target="https://www.interfax.ru/russia/728587" TargetMode="External"/><Relationship Id="rId9" Type="http://schemas.openxmlformats.org/officeDocument/2006/relationships/hyperlink" Target="https://vogazeta.ru/articles/2020/10/5/CHto_proiskhodit/15141-v_minprosvescheniya_zayavili_chto_poka_ne_perevodili_shkoly_na_distantsionnoe_obucheni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obrazovanie.1c.ru/events/20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7325" y="1764983"/>
            <a:ext cx="9551350" cy="242414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Цифровая </a:t>
            </a:r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</a:rPr>
              <a:t>библиотека с</a:t>
            </a:r>
            <a:r>
              <a:rPr lang="ru-RU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истемы «1С:Образование». Обзор учебных пособий </a:t>
            </a:r>
            <a:br>
              <a:rPr lang="ru-RU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</a:br>
            <a:r>
              <a:rPr lang="ru-RU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Начальная школа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Т. А. </a:t>
            </a:r>
            <a:r>
              <a:rPr lang="ru-RU" i="1" dirty="0" err="1"/>
              <a:t>Чернецкая</a:t>
            </a:r>
            <a:r>
              <a:rPr lang="ru-RU" i="1" dirty="0"/>
              <a:t>, ведущий методист, </a:t>
            </a:r>
            <a:r>
              <a:rPr lang="ru-RU" i="1" dirty="0" err="1"/>
              <a:t>к.п.н</a:t>
            </a:r>
            <a:r>
              <a:rPr lang="ru-RU" i="1" dirty="0"/>
              <a:t>.</a:t>
            </a:r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D2D2FA70-020D-4669-9CE8-581ED4472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458788"/>
            <a:ext cx="7159763" cy="433387"/>
          </a:xfrm>
        </p:spPr>
        <p:txBody>
          <a:bodyPr>
            <a:no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Система «1С:Образование»: продажи доступа через интернет с 17 августа 2020 г.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F3602D8D-88E6-4F68-A2FB-2B1EB394589F}"/>
              </a:ext>
            </a:extLst>
          </p:cNvPr>
          <p:cNvSpPr txBox="1">
            <a:spLocks/>
          </p:cNvSpPr>
          <p:nvPr/>
        </p:nvSpPr>
        <p:spPr bwMode="auto">
          <a:xfrm>
            <a:off x="7134225" y="3132138"/>
            <a:ext cx="2349500" cy="32385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1200" kern="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588FE9C-A44F-4E9A-A2AC-8A0F61F51E17}"/>
              </a:ext>
            </a:extLst>
          </p:cNvPr>
          <p:cNvSpPr txBox="1">
            <a:spLocks/>
          </p:cNvSpPr>
          <p:nvPr/>
        </p:nvSpPr>
        <p:spPr bwMode="auto">
          <a:xfrm>
            <a:off x="4935538" y="3429000"/>
            <a:ext cx="2347912" cy="32385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1200" kern="0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F84D45DC-F0C7-4C08-9D89-96BB120CF225}"/>
              </a:ext>
            </a:extLst>
          </p:cNvPr>
          <p:cNvSpPr txBox="1">
            <a:spLocks/>
          </p:cNvSpPr>
          <p:nvPr/>
        </p:nvSpPr>
        <p:spPr bwMode="auto">
          <a:xfrm>
            <a:off x="5016500" y="5416550"/>
            <a:ext cx="2347913" cy="32385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1200" kern="0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93AE4523-52AE-4AEA-B2E3-735F6FFE4A94}"/>
              </a:ext>
            </a:extLst>
          </p:cNvPr>
          <p:cNvSpPr txBox="1">
            <a:spLocks/>
          </p:cNvSpPr>
          <p:nvPr/>
        </p:nvSpPr>
        <p:spPr bwMode="auto">
          <a:xfrm>
            <a:off x="7175500" y="4848225"/>
            <a:ext cx="2349500" cy="32385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endParaRPr lang="ru-RU" sz="1200" kern="0" dirty="0"/>
          </a:p>
        </p:txBody>
      </p:sp>
      <p:sp>
        <p:nvSpPr>
          <p:cNvPr id="8199" name="TextBox 12">
            <a:extLst>
              <a:ext uri="{FF2B5EF4-FFF2-40B4-BE49-F238E27FC236}">
                <a16:creationId xmlns:a16="http://schemas.microsoft.com/office/drawing/2014/main" id="{5BBC70CA-6AD9-49F1-9EB1-12A2322FB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39" y="1395275"/>
            <a:ext cx="5903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Информация для пользователей и партнеров №27515 от 17.08.2020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1800" dirty="0">
                <a:latin typeface="Arial" panose="020B0604020202020204" pitchFamily="34" charset="0"/>
                <a:hlinkClick r:id="rId3"/>
              </a:rPr>
              <a:t>https://1c.ru/news/info.jsp?id=27515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200" name="Рисунок 3">
            <a:extLst>
              <a:ext uri="{FF2B5EF4-FFF2-40B4-BE49-F238E27FC236}">
                <a16:creationId xmlns:a16="http://schemas.microsoft.com/office/drawing/2014/main" id="{BE8B3CEB-2252-4BC9-A8D8-986397F9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649" y="1595818"/>
            <a:ext cx="4697326" cy="309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4">
            <a:extLst>
              <a:ext uri="{FF2B5EF4-FFF2-40B4-BE49-F238E27FC236}">
                <a16:creationId xmlns:a16="http://schemas.microsoft.com/office/drawing/2014/main" id="{75A66B20-E7F0-471D-B21B-EBB69D5CA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5172075"/>
            <a:ext cx="458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  <a:hlinkClick r:id="rId5"/>
              </a:rPr>
              <a:t>http://obrazovanie.1c.ru/education/cloud/</a:t>
            </a:r>
            <a:r>
              <a:rPr lang="ru-RU" altLang="ru-RU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2F105-903F-42E8-815B-3E0763414FFA}"/>
              </a:ext>
            </a:extLst>
          </p:cNvPr>
          <p:cNvSpPr txBox="1"/>
          <p:nvPr/>
        </p:nvSpPr>
        <p:spPr>
          <a:xfrm>
            <a:off x="470841" y="2613560"/>
            <a:ext cx="64333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cs typeface="Times New Roman" pitchFamily="18" charset="0"/>
              </a:rPr>
              <a:t>Отсутствие затрат на развертывание, администрирование и эксплуатацию системы в сети образовательной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cs typeface="Times New Roman" pitchFamily="18" charset="0"/>
              </a:rPr>
              <a:t>Отдельная база данных для каждой школы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cs typeface="Times New Roman" pitchFamily="18" charset="0"/>
              </a:rPr>
              <a:t>Стабильная работа без излишних требований к скорости интернета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kern="1200" dirty="0">
                <a:latin typeface="+mn-lt"/>
                <a:cs typeface="Times New Roman" pitchFamily="18" charset="0"/>
              </a:rPr>
              <a:t>Стоимость подключения – </a:t>
            </a:r>
            <a:br>
              <a:rPr lang="ru-RU" sz="2000" kern="1200" dirty="0">
                <a:latin typeface="+mn-lt"/>
                <a:cs typeface="Times New Roman" pitchFamily="18" charset="0"/>
              </a:rPr>
            </a:br>
            <a:r>
              <a:rPr lang="ru-RU" sz="2000" kern="1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19 990 р / год </a:t>
            </a:r>
            <a:r>
              <a:rPr lang="ru-RU" sz="2000" kern="1200" dirty="0">
                <a:latin typeface="+mn-lt"/>
                <a:cs typeface="Times New Roman" pitchFamily="18" charset="0"/>
              </a:rPr>
              <a:t>на образовательную организацию без ограничения количества пользователей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kern="1200" dirty="0">
                <a:latin typeface="+mn-lt"/>
                <a:cs typeface="Times New Roman" pitchFamily="18" charset="0"/>
              </a:rPr>
              <a:t>Для организаций, которые не пробовали систему раньше, </a:t>
            </a:r>
            <a:r>
              <a:rPr lang="ru-RU" sz="2000" kern="1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бесплатный тестовый период </a:t>
            </a:r>
            <a:br>
              <a:rPr lang="ru-RU" sz="2000" kern="1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2000" kern="1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30 дней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en-US" dirty="0"/>
          </a:p>
          <a:p>
            <a:r>
              <a:rPr lang="en-US" dirty="0">
                <a:hlinkClick r:id="rId3"/>
              </a:rPr>
              <a:t>http://obrazovanie.1c.ru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5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366942-0899-4848-B84A-151BCE5BA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314" y="235778"/>
            <a:ext cx="5149715" cy="326183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21015AC-496E-4079-8E7A-DA88916C0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417" y="235778"/>
            <a:ext cx="6609522" cy="10725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Электронное обучение и дистанционные образовательные технологии: </a:t>
            </a:r>
            <a:br>
              <a:rPr lang="ru-RU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вызовы сегодняшнего дня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D4DFE3-797C-4418-8EB0-14081DD9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12F9D2-D8B7-454D-AA21-B1D277561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" y="1379570"/>
            <a:ext cx="6417627" cy="16351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A5F395-C637-4F37-8FF0-50431CF6C5C3}"/>
              </a:ext>
            </a:extLst>
          </p:cNvPr>
          <p:cNvSpPr txBox="1"/>
          <p:nvPr/>
        </p:nvSpPr>
        <p:spPr>
          <a:xfrm>
            <a:off x="377687" y="3085959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https://www.interfax.ru/russia/728587</a:t>
            </a:r>
            <a:r>
              <a:rPr lang="ru-RU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12F191-CE9F-4EBD-BF3E-046D9C2EE982}"/>
              </a:ext>
            </a:extLst>
          </p:cNvPr>
          <p:cNvSpPr txBox="1"/>
          <p:nvPr/>
        </p:nvSpPr>
        <p:spPr>
          <a:xfrm>
            <a:off x="6858262" y="3497614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5"/>
              </a:rPr>
              <a:t>https://regnum.ru/news/society/3075619.html</a:t>
            </a:r>
            <a:r>
              <a:rPr lang="ru-RU" dirty="0"/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E775CA-8BDE-4067-BD33-2B09BF78F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687" y="3770292"/>
            <a:ext cx="5799275" cy="19207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EA6D39-5729-4915-875D-2E5465F97135}"/>
              </a:ext>
            </a:extLst>
          </p:cNvPr>
          <p:cNvSpPr txBox="1"/>
          <p:nvPr/>
        </p:nvSpPr>
        <p:spPr>
          <a:xfrm>
            <a:off x="222257" y="5763710"/>
            <a:ext cx="6326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7"/>
              </a:rPr>
              <a:t>https://www.mk.ru/social/2020/09/25/vozmozhnost-vozvrata-distancionnogo-obucheniya-v-shkoly-ocenili-eksperty</a:t>
            </a:r>
            <a:r>
              <a:rPr lang="ru-RU">
                <a:hlinkClick r:id="rId7"/>
              </a:rPr>
              <a:t>.html</a:t>
            </a:r>
            <a:r>
              <a:rPr lang="ru-RU"/>
              <a:t>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3F5FC4-AC1D-4D05-9D39-A6E7F17E7A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262" y="4031687"/>
            <a:ext cx="5116634" cy="13979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5E6DBF-1C29-43AA-9574-EF1F49E9178B}"/>
              </a:ext>
            </a:extLst>
          </p:cNvPr>
          <p:cNvSpPr txBox="1"/>
          <p:nvPr/>
        </p:nvSpPr>
        <p:spPr>
          <a:xfrm>
            <a:off x="6858262" y="5559121"/>
            <a:ext cx="53870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9"/>
              </a:rPr>
              <a:t>https://vogazeta.ru/articles/2020/10/5/CHto_proiskhodit/15141-v_minprosvescheniya_zayavili_chto_poka_ne_perevodili_shkoly_na_distantsionnoe_obuchenie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752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2287" y="2447924"/>
            <a:ext cx="3959825" cy="3316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Система «1С:Образование» поддержана проектом «Навигатор образования» </a:t>
            </a:r>
            <a:r>
              <a:rPr lang="ru-RU" sz="2400" dirty="0" err="1"/>
              <a:t>Минпросвещения</a:t>
            </a:r>
            <a:r>
              <a:rPr lang="ru-RU" sz="2400" dirty="0"/>
              <a:t> РФ и Агентства стратегических инициатив (вместе с рядом других решений «1С»)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https://edu.asi.ru/</a:t>
            </a:r>
            <a:r>
              <a:rPr lang="ru-RU" sz="2400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21" y="127138"/>
            <a:ext cx="7477263" cy="61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1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97039" y="2852192"/>
            <a:ext cx="4051298" cy="576808"/>
          </a:xfrm>
        </p:spPr>
        <p:txBody>
          <a:bodyPr>
            <a:no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Система «1С:Образование»: основные возможности для электронного и дистанционного обучения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481093" y="30335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536160" y="53217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28" y="11113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556" y="1011118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80931" y="30305"/>
            <a:ext cx="10711070" cy="1081088"/>
          </a:xfrm>
        </p:spPr>
        <p:txBody>
          <a:bodyPr>
            <a:norm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Учебные пособия «1С:Школа» - основа 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12955" y="1484784"/>
            <a:ext cx="6386346" cy="3812430"/>
          </a:xfrm>
        </p:spPr>
        <p:txBody>
          <a:bodyPr>
            <a:normAutofit/>
          </a:bodyPr>
          <a:lstStyle/>
          <a:p>
            <a:r>
              <a:rPr lang="ru-RU" sz="2400" dirty="0"/>
              <a:t>Начальная школа </a:t>
            </a:r>
          </a:p>
          <a:p>
            <a:r>
              <a:rPr lang="ru-RU" sz="2400" dirty="0"/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5844557" y="4594479"/>
            <a:ext cx="592314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 algn="ctr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Выпущены издательством "1С-Паблишинг", выпускающим пособия, допущенные к использованию в школах (приказ Минобрнауки РФ №699 от 09.06.16)</a:t>
            </a:r>
            <a:endParaRPr lang="en-US" altLang="ru-RU" dirty="0">
              <a:latin typeface="Futura PT Demi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05FAAD-CE04-42DB-A2EB-4F7FF1F68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9" y="3854450"/>
            <a:ext cx="54057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9" y="260734"/>
            <a:ext cx="8001255" cy="565178"/>
          </a:xfrm>
        </p:spPr>
        <p:txBody>
          <a:bodyPr>
            <a:no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Типы электронных ресурсов в составе учебных пособий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92" y="2053937"/>
            <a:ext cx="5689663" cy="32942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55" y="1081410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005" y="1333809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92" y="2826635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918" y="2287192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3457" y="4152900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458329" y="3727459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BBD3B2-489C-457A-AFCD-D3C4C62ACC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1852" y="5546130"/>
            <a:ext cx="1520148" cy="13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AB3A7-FDE0-4614-A35B-789AD96B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kern="0" dirty="0">
                <a:solidFill>
                  <a:srgbClr val="FF0000"/>
                </a:solidFill>
              </a:rPr>
              <a:t>Серия вебинаров по ресурсам цифровой Библиотеки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789BD9F6-CFAB-4B08-8276-64E1A6F730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994741"/>
          <a:ext cx="10515597" cy="53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913">
                  <a:extLst>
                    <a:ext uri="{9D8B030D-6E8A-4147-A177-3AD203B41FA5}">
                      <a16:colId xmlns:a16="http://schemas.microsoft.com/office/drawing/2014/main" val="2507381326"/>
                    </a:ext>
                  </a:extLst>
                </a:gridCol>
                <a:gridCol w="2097157">
                  <a:extLst>
                    <a:ext uri="{9D8B030D-6E8A-4147-A177-3AD203B41FA5}">
                      <a16:colId xmlns:a16="http://schemas.microsoft.com/office/drawing/2014/main" val="744096216"/>
                    </a:ext>
                  </a:extLst>
                </a:gridCol>
                <a:gridCol w="6662527">
                  <a:extLst>
                    <a:ext uri="{9D8B030D-6E8A-4147-A177-3AD203B41FA5}">
                      <a16:colId xmlns:a16="http://schemas.microsoft.com/office/drawing/2014/main" val="2592108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Дата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Время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Тема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01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20.10.20</a:t>
                      </a:r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15:00 по московскому времени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 учебных пособий для начальной школы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10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27.10.20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 интерактивных карт по истории, географии и окружающему миру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10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03.11.20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 учебных пособий по всеобщей истории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91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10.11.20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 учебных пособий по истории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696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17.11.20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 виртуальных лабораторий по математике: графики функций, планиметрия, стереометрия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530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24.11.20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Обзор виртуальных лабораторий по математике: теория вероятностей и математическая статистика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99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01.12.20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Цифровые учебные материалы для подготовки к ЕГЭ и ОГЭ по математике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49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09.12.20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Цифровые учебные материалы для подготовки к ЕГЭ по информатике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57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15.12.20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Цифровые учебные материалы для подготовки к ЕГЭ и ОГЭ по русскому языку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18724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9A2221-6AC1-4603-834C-3C7C588F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3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AB3A7-FDE0-4614-A35B-789AD96B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kern="0" dirty="0">
                <a:solidFill>
                  <a:srgbClr val="FF0000"/>
                </a:solidFill>
              </a:rPr>
              <a:t>Пособия для начальной школы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9B69B-7686-40BC-98F7-B38320C98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23 учебных пособия:</a:t>
            </a:r>
          </a:p>
          <a:p>
            <a:r>
              <a:rPr lang="ru-RU"/>
              <a:t>Азбука </a:t>
            </a:r>
          </a:p>
          <a:p>
            <a:r>
              <a:rPr lang="ru-RU" dirty="0"/>
              <a:t>Математика, 1-4 класс</a:t>
            </a:r>
          </a:p>
          <a:p>
            <a:r>
              <a:rPr lang="ru-RU" dirty="0"/>
              <a:t>Русский язык, 1-4 класс</a:t>
            </a:r>
          </a:p>
          <a:p>
            <a:r>
              <a:rPr lang="ru-RU" dirty="0"/>
              <a:t>Литературное чтение, 1-4 класс</a:t>
            </a:r>
          </a:p>
          <a:p>
            <a:r>
              <a:rPr lang="ru-RU" dirty="0"/>
              <a:t>Окружающий мир, 1-4 класс</a:t>
            </a:r>
          </a:p>
          <a:p>
            <a:r>
              <a:rPr lang="ru-RU" dirty="0"/>
              <a:t>Технология и искусство</a:t>
            </a:r>
          </a:p>
          <a:p>
            <a:r>
              <a:rPr lang="ru-RU" dirty="0"/>
              <a:t>Информатика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9A2221-6AC1-4603-834C-3C7C588F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4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3CB27-1379-4FFB-8C55-16B855F5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kern="0" dirty="0">
                <a:solidFill>
                  <a:srgbClr val="FF0000"/>
                </a:solidFill>
              </a:rPr>
              <a:t>Видеозаписи вебинаров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39C0BC-2587-4834-909A-F402EFB38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362491"/>
            <a:ext cx="5910470" cy="143040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Доступны на сайте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en-US" dirty="0">
                <a:hlinkClick r:id="rId2"/>
              </a:rPr>
              <a:t>http://obrazovanie.1c.ru/events/2020/</a:t>
            </a: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37C7AC-AD5B-4971-8041-5B48B1D2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1FB63E-3869-45C7-808D-8795B84CC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034" y="223837"/>
            <a:ext cx="5457825" cy="64103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BF8199-186D-4C95-8DCD-A3BF4E143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60" y="2528750"/>
            <a:ext cx="4540399" cy="38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47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9545</TotalTime>
  <Words>751</Words>
  <Application>Microsoft Office PowerPoint</Application>
  <PresentationFormat>Широкоэкранный</PresentationFormat>
  <Paragraphs>101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Futura PT Demi</vt:lpstr>
      <vt:lpstr>Times New Roman</vt:lpstr>
      <vt:lpstr>Тема Office</vt:lpstr>
      <vt:lpstr>Цифровая библиотека системы «1С:Образование». Обзор учебных пособий  Начальная школа</vt:lpstr>
      <vt:lpstr>Презентация PowerPoint</vt:lpstr>
      <vt:lpstr>Презентация PowerPoint</vt:lpstr>
      <vt:lpstr>Система «1С:Образование»: основные возможности для электронного и дистанционного обучения</vt:lpstr>
      <vt:lpstr>Учебные пособия «1С:Школа» - основа цифровой Библиотеки «1С:Образование»</vt:lpstr>
      <vt:lpstr>Типы электронных ресурсов в составе учебных пособий</vt:lpstr>
      <vt:lpstr>Серия вебинаров по ресурсам цифровой Библиотеки</vt:lpstr>
      <vt:lpstr>Пособия для начальной школы</vt:lpstr>
      <vt:lpstr>Видеозаписи вебинаров</vt:lpstr>
      <vt:lpstr>Система «1С:Образование»: продажи доступа через интернет с 17 августа 2020 г.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238</cp:revision>
  <dcterms:created xsi:type="dcterms:W3CDTF">2018-08-08T13:50:28Z</dcterms:created>
  <dcterms:modified xsi:type="dcterms:W3CDTF">2020-10-20T09:30:56Z</dcterms:modified>
</cp:coreProperties>
</file>